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3" r:id="rId4"/>
    <p:sldId id="257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176BA-BDCE-4905-BED7-CD2DF828FE74}" type="datetimeFigureOut">
              <a:rPr lang="en-CA" smtClean="0"/>
              <a:t>28/10/2016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518D-F519-4DAC-9CDA-963539F866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6138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176BA-BDCE-4905-BED7-CD2DF828FE74}" type="datetimeFigureOut">
              <a:rPr lang="en-CA" smtClean="0"/>
              <a:t>28/10/2016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518D-F519-4DAC-9CDA-963539F866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7067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176BA-BDCE-4905-BED7-CD2DF828FE74}" type="datetimeFigureOut">
              <a:rPr lang="en-CA" smtClean="0"/>
              <a:t>28/10/2016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518D-F519-4DAC-9CDA-963539F866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11742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176BA-BDCE-4905-BED7-CD2DF828FE74}" type="datetimeFigureOut">
              <a:rPr lang="en-CA" smtClean="0"/>
              <a:t>28/10/2016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518D-F519-4DAC-9CDA-963539F866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7657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176BA-BDCE-4905-BED7-CD2DF828FE74}" type="datetimeFigureOut">
              <a:rPr lang="en-CA" smtClean="0"/>
              <a:t>28/10/2016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518D-F519-4DAC-9CDA-963539F866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9069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176BA-BDCE-4905-BED7-CD2DF828FE74}" type="datetimeFigureOut">
              <a:rPr lang="en-CA" smtClean="0"/>
              <a:t>28/10/2016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518D-F519-4DAC-9CDA-963539F866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1274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176BA-BDCE-4905-BED7-CD2DF828FE74}" type="datetimeFigureOut">
              <a:rPr lang="en-CA" smtClean="0"/>
              <a:t>28/10/2016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518D-F519-4DAC-9CDA-963539F866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3883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176BA-BDCE-4905-BED7-CD2DF828FE74}" type="datetimeFigureOut">
              <a:rPr lang="en-CA" smtClean="0"/>
              <a:t>28/10/2016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518D-F519-4DAC-9CDA-963539F866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6414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176BA-BDCE-4905-BED7-CD2DF828FE74}" type="datetimeFigureOut">
              <a:rPr lang="en-CA" smtClean="0"/>
              <a:t>28/10/2016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518D-F519-4DAC-9CDA-963539F866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4634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176BA-BDCE-4905-BED7-CD2DF828FE74}" type="datetimeFigureOut">
              <a:rPr lang="en-CA" smtClean="0"/>
              <a:t>28/10/2016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518D-F519-4DAC-9CDA-963539F866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387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176BA-BDCE-4905-BED7-CD2DF828FE74}" type="datetimeFigureOut">
              <a:rPr lang="en-CA" smtClean="0"/>
              <a:t>28/10/2016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518D-F519-4DAC-9CDA-963539F866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5688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176BA-BDCE-4905-BED7-CD2DF828FE74}" type="datetimeFigureOut">
              <a:rPr lang="en-CA" smtClean="0"/>
              <a:t>28/10/2016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C518D-F519-4DAC-9CDA-963539F866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94727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smtClean="0"/>
              <a:t>LCP calculations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smtClean="0"/>
              <a:t>November </a:t>
            </a:r>
            <a:r>
              <a:rPr lang="en-CA" smtClean="0"/>
              <a:t>2016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7669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2SO</a:t>
            </a:r>
            <a:r>
              <a:rPr lang="en-CA" baseline="-25000" dirty="0" smtClean="0"/>
              <a:t>2(g)</a:t>
            </a:r>
            <a:r>
              <a:rPr lang="en-CA" dirty="0" smtClean="0"/>
              <a:t>  +  O</a:t>
            </a:r>
            <a:r>
              <a:rPr lang="en-CA" baseline="-25000" dirty="0" smtClean="0"/>
              <a:t>2(g)</a:t>
            </a:r>
            <a:r>
              <a:rPr lang="en-CA" dirty="0" smtClean="0"/>
              <a:t>  </a:t>
            </a:r>
            <a:r>
              <a:rPr lang="en-CA" dirty="0" smtClean="0">
                <a:sym typeface="Wingdings" panose="05000000000000000000" pitchFamily="2" charset="2"/>
              </a:rPr>
              <a:t>  2SO</a:t>
            </a:r>
            <a:r>
              <a:rPr lang="en-CA" baseline="-25000" dirty="0" smtClean="0">
                <a:sym typeface="Wingdings" panose="05000000000000000000" pitchFamily="2" charset="2"/>
              </a:rPr>
              <a:t>3(g)</a:t>
            </a:r>
            <a:r>
              <a:rPr lang="en-CA" dirty="0" smtClean="0">
                <a:sym typeface="Wingdings" panose="05000000000000000000" pitchFamily="2" charset="2"/>
              </a:rPr>
              <a:t>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b="1" dirty="0" smtClean="0"/>
              <a:t>An equilibrium mixture contains 0.10M SO</a:t>
            </a:r>
            <a:r>
              <a:rPr lang="en-CA" b="1" baseline="-25000" dirty="0" smtClean="0"/>
              <a:t>2</a:t>
            </a:r>
            <a:r>
              <a:rPr lang="en-CA" b="1" dirty="0" smtClean="0"/>
              <a:t>, 0.10M O</a:t>
            </a:r>
            <a:r>
              <a:rPr lang="en-CA" b="1" baseline="-25000" dirty="0" smtClean="0"/>
              <a:t>2</a:t>
            </a:r>
            <a:r>
              <a:rPr lang="en-CA" b="1" dirty="0" smtClean="0"/>
              <a:t> and 0.20M SO</a:t>
            </a:r>
            <a:r>
              <a:rPr lang="en-CA" b="1" baseline="-25000" dirty="0" smtClean="0"/>
              <a:t>3</a:t>
            </a:r>
            <a:r>
              <a:rPr lang="en-CA" b="1" dirty="0" smtClean="0"/>
              <a:t>.</a:t>
            </a:r>
          </a:p>
          <a:p>
            <a:pPr marL="0" indent="0">
              <a:buNone/>
            </a:pPr>
            <a:r>
              <a:rPr lang="en-CA" b="1" dirty="0" err="1" smtClean="0">
                <a:solidFill>
                  <a:schemeClr val="accent6">
                    <a:lumMod val="75000"/>
                  </a:schemeClr>
                </a:solidFill>
              </a:rPr>
              <a:t>K</a:t>
            </a:r>
            <a:r>
              <a:rPr lang="en-CA" b="1" baseline="-25000" dirty="0" err="1" smtClean="0">
                <a:solidFill>
                  <a:schemeClr val="accent6">
                    <a:lumMod val="75000"/>
                  </a:schemeClr>
                </a:solidFill>
              </a:rPr>
              <a:t>eq</a:t>
            </a:r>
            <a:r>
              <a:rPr lang="en-CA" b="1" dirty="0" smtClean="0">
                <a:solidFill>
                  <a:schemeClr val="accent6">
                    <a:lumMod val="75000"/>
                  </a:schemeClr>
                </a:solidFill>
              </a:rPr>
              <a:t> = ?</a:t>
            </a:r>
          </a:p>
          <a:p>
            <a:pPr marL="0" indent="0">
              <a:buNone/>
            </a:pPr>
            <a:r>
              <a:rPr lang="en-CA" b="1" dirty="0" smtClean="0"/>
              <a:t>Some SO</a:t>
            </a:r>
            <a:r>
              <a:rPr lang="en-CA" b="1" baseline="-25000" dirty="0" smtClean="0"/>
              <a:t>3</a:t>
            </a:r>
            <a:r>
              <a:rPr lang="en-CA" b="1" dirty="0" smtClean="0"/>
              <a:t> is removed. What direction will the system shift to re-establish equilibrium?</a:t>
            </a:r>
          </a:p>
          <a:p>
            <a:pPr marL="0" indent="0">
              <a:buNone/>
            </a:pPr>
            <a:r>
              <a:rPr lang="en-CA" b="1" dirty="0" smtClean="0">
                <a:solidFill>
                  <a:schemeClr val="accent6">
                    <a:lumMod val="75000"/>
                  </a:schemeClr>
                </a:solidFill>
              </a:rPr>
              <a:t>When the new equilibrium is reached, [O</a:t>
            </a:r>
            <a:r>
              <a:rPr lang="en-CA" b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CA" b="1" dirty="0" smtClean="0">
                <a:solidFill>
                  <a:schemeClr val="accent6">
                    <a:lumMod val="75000"/>
                  </a:schemeClr>
                </a:solidFill>
              </a:rPr>
              <a:t>] = 0.08M. Create the ICE chart that reflects ALL of the above information.</a:t>
            </a:r>
          </a:p>
          <a:p>
            <a:pPr marL="0" indent="0">
              <a:buNone/>
            </a:pPr>
            <a:r>
              <a:rPr lang="en-CA" b="1" dirty="0" smtClean="0"/>
              <a:t>How much SO</a:t>
            </a:r>
            <a:r>
              <a:rPr lang="en-CA" b="1" baseline="-25000" dirty="0" smtClean="0"/>
              <a:t>3</a:t>
            </a:r>
            <a:r>
              <a:rPr lang="en-CA" b="1" dirty="0" smtClean="0"/>
              <a:t> was removed?</a:t>
            </a:r>
          </a:p>
        </p:txBody>
      </p:sp>
    </p:spTree>
    <p:extLst>
      <p:ext uri="{BB962C8B-B14F-4D97-AF65-F5344CB8AC3E}">
        <p14:creationId xmlns:p14="http://schemas.microsoft.com/office/powerpoint/2010/main" val="3494217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N</a:t>
            </a:r>
            <a:r>
              <a:rPr lang="en-CA" baseline="-25000" dirty="0" smtClean="0"/>
              <a:t>2</a:t>
            </a:r>
            <a:r>
              <a:rPr lang="en-CA" dirty="0" smtClean="0"/>
              <a:t>O</a:t>
            </a:r>
            <a:r>
              <a:rPr lang="en-CA" baseline="-25000" dirty="0" smtClean="0"/>
              <a:t>4(g)</a:t>
            </a:r>
            <a:r>
              <a:rPr lang="en-CA" dirty="0" smtClean="0"/>
              <a:t>  </a:t>
            </a:r>
            <a:r>
              <a:rPr lang="en-CA" dirty="0" smtClean="0">
                <a:sym typeface="Wingdings" panose="05000000000000000000" pitchFamily="2" charset="2"/>
              </a:rPr>
              <a:t> 2NO</a:t>
            </a:r>
            <a:r>
              <a:rPr lang="en-CA" baseline="-25000" dirty="0" smtClean="0">
                <a:sym typeface="Wingdings" panose="05000000000000000000" pitchFamily="2" charset="2"/>
              </a:rPr>
              <a:t>2(g)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An equilibrium mixture contains 0.010M N</a:t>
            </a:r>
            <a:r>
              <a:rPr lang="en-CA" baseline="-25000" dirty="0" smtClean="0"/>
              <a:t>2</a:t>
            </a:r>
            <a:r>
              <a:rPr lang="en-CA" dirty="0" smtClean="0"/>
              <a:t>O</a:t>
            </a:r>
            <a:r>
              <a:rPr lang="en-CA" baseline="-25000" dirty="0" smtClean="0"/>
              <a:t>4</a:t>
            </a:r>
            <a:r>
              <a:rPr lang="en-CA" dirty="0" smtClean="0"/>
              <a:t> and 0.005M NO</a:t>
            </a:r>
            <a:r>
              <a:rPr lang="en-CA" baseline="-25000" dirty="0" smtClean="0"/>
              <a:t>2</a:t>
            </a:r>
            <a:r>
              <a:rPr lang="en-CA" dirty="0" smtClean="0"/>
              <a:t>. 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Create the ICE chart that reflects the new equilibrium concentrations when 0.01 moles of N</a:t>
            </a:r>
            <a:r>
              <a:rPr lang="en-CA" baseline="-25000" dirty="0" smtClean="0"/>
              <a:t>2</a:t>
            </a:r>
            <a:r>
              <a:rPr lang="en-CA" dirty="0" smtClean="0"/>
              <a:t>O</a:t>
            </a:r>
            <a:r>
              <a:rPr lang="en-CA" baseline="-25000" dirty="0" smtClean="0"/>
              <a:t>4</a:t>
            </a:r>
            <a:r>
              <a:rPr lang="en-CA" dirty="0" smtClean="0"/>
              <a:t> are added to 1 L of the mixture? You do not need to solve.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26396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A</a:t>
            </a:r>
            <a:r>
              <a:rPr lang="en-CA" baseline="-25000" dirty="0" smtClean="0"/>
              <a:t>(g)</a:t>
            </a:r>
            <a:r>
              <a:rPr lang="en-CA" dirty="0" smtClean="0"/>
              <a:t>  +  B</a:t>
            </a:r>
            <a:r>
              <a:rPr lang="en-CA" baseline="-25000" dirty="0" smtClean="0"/>
              <a:t>(g)</a:t>
            </a:r>
            <a:r>
              <a:rPr lang="en-CA" dirty="0" smtClean="0"/>
              <a:t>  </a:t>
            </a:r>
            <a:r>
              <a:rPr lang="en-CA" dirty="0" smtClean="0">
                <a:sym typeface="Wingdings" pitchFamily="2" charset="2"/>
              </a:rPr>
              <a:t> 2C</a:t>
            </a:r>
            <a:r>
              <a:rPr lang="en-CA" baseline="-25000" dirty="0" smtClean="0">
                <a:sym typeface="Wingdings" pitchFamily="2" charset="2"/>
              </a:rPr>
              <a:t>(g</a:t>
            </a:r>
            <a:r>
              <a:rPr lang="en-CA" baseline="-25000" dirty="0">
                <a:sym typeface="Wingdings" pitchFamily="2" charset="2"/>
              </a:rPr>
              <a:t>)</a:t>
            </a:r>
            <a:r>
              <a:rPr lang="en-CA" dirty="0" smtClean="0">
                <a:sym typeface="Wingdings" pitchFamily="2" charset="2"/>
              </a:rPr>
              <a:t>   </a:t>
            </a:r>
            <a:r>
              <a:rPr lang="en-CA" dirty="0" err="1" smtClean="0">
                <a:sym typeface="Wingdings" pitchFamily="2" charset="2"/>
              </a:rPr>
              <a:t>K</a:t>
            </a:r>
            <a:r>
              <a:rPr lang="en-CA" baseline="-25000" dirty="0" err="1" smtClean="0">
                <a:sym typeface="Wingdings" pitchFamily="2" charset="2"/>
              </a:rPr>
              <a:t>eq</a:t>
            </a:r>
            <a:r>
              <a:rPr lang="en-CA" dirty="0" smtClean="0">
                <a:sym typeface="Wingdings" pitchFamily="2" charset="2"/>
              </a:rPr>
              <a:t> = 1.0 x 10</a:t>
            </a:r>
            <a:r>
              <a:rPr lang="en-CA" baseline="30000" dirty="0" smtClean="0">
                <a:sym typeface="Wingdings" pitchFamily="2" charset="2"/>
              </a:rPr>
              <a:t>-3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At equilibrium, [A] = 0.10M, [B] = 0.20M</a:t>
            </a:r>
          </a:p>
          <a:p>
            <a:pPr marL="0" indent="0">
              <a:buNone/>
            </a:pPr>
            <a:r>
              <a:rPr lang="en-CA" dirty="0" smtClean="0"/>
              <a:t>What is the [C]?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0.05 </a:t>
            </a:r>
            <a:r>
              <a:rPr lang="en-CA" dirty="0" err="1" smtClean="0"/>
              <a:t>mol</a:t>
            </a:r>
            <a:r>
              <a:rPr lang="en-CA" dirty="0" smtClean="0"/>
              <a:t> of C are added to 500 mL of the equilibrium mixture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Make ICE chart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24030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</a:t>
            </a:r>
            <a:r>
              <a:rPr lang="en-CA" baseline="-25000" dirty="0" smtClean="0"/>
              <a:t>(g)</a:t>
            </a:r>
            <a:r>
              <a:rPr lang="en-CA" dirty="0" smtClean="0"/>
              <a:t>  +  B</a:t>
            </a:r>
            <a:r>
              <a:rPr lang="en-CA" baseline="-25000" dirty="0" smtClean="0"/>
              <a:t>(g)</a:t>
            </a:r>
            <a:r>
              <a:rPr lang="en-CA" dirty="0" smtClean="0"/>
              <a:t>  </a:t>
            </a:r>
            <a:r>
              <a:rPr lang="en-CA" dirty="0" smtClean="0">
                <a:sym typeface="Wingdings" pitchFamily="2" charset="2"/>
              </a:rPr>
              <a:t>  C</a:t>
            </a:r>
            <a:r>
              <a:rPr lang="en-CA" baseline="-25000" dirty="0" smtClean="0">
                <a:sym typeface="Wingdings" pitchFamily="2" charset="2"/>
              </a:rPr>
              <a:t>(g)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At equilibrium, [A] = 0.10M, [B] = 0.20M, [C] = 2.0 x 10</a:t>
            </a:r>
            <a:r>
              <a:rPr lang="en-CA" baseline="30000" dirty="0" smtClean="0"/>
              <a:t>-7</a:t>
            </a:r>
            <a:r>
              <a:rPr lang="en-CA" dirty="0" smtClean="0"/>
              <a:t>M</a:t>
            </a:r>
          </a:p>
          <a:p>
            <a:r>
              <a:rPr lang="en-CA" dirty="0" smtClean="0"/>
              <a:t>0.05 </a:t>
            </a:r>
            <a:r>
              <a:rPr lang="en-CA" dirty="0" err="1" smtClean="0"/>
              <a:t>mol</a:t>
            </a:r>
            <a:r>
              <a:rPr lang="en-CA" dirty="0" smtClean="0"/>
              <a:t> of B are removed from 1 L</a:t>
            </a:r>
          </a:p>
          <a:p>
            <a:r>
              <a:rPr lang="en-CA" dirty="0" smtClean="0"/>
              <a:t>[A] when new equilibrium reached?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2041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216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Office Theme</vt:lpstr>
      <vt:lpstr>LCP calculations</vt:lpstr>
      <vt:lpstr>2SO2(g)  +  O2(g)    2SO3(g) </vt:lpstr>
      <vt:lpstr>N2O4(g)   2NO2(g)</vt:lpstr>
      <vt:lpstr>A(g)  +  B(g)   2C(g)   Keq = 1.0 x 10-3</vt:lpstr>
      <vt:lpstr>A(g)  +  B(g)    C(g)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Warm-up: Insignificant “x”</dc:title>
  <dc:creator>Darlene</dc:creator>
  <cp:lastModifiedBy>Darlene Wall [Staff]</cp:lastModifiedBy>
  <cp:revision>34</cp:revision>
  <dcterms:created xsi:type="dcterms:W3CDTF">2012-11-13T14:57:23Z</dcterms:created>
  <dcterms:modified xsi:type="dcterms:W3CDTF">2016-10-28T18:18:27Z</dcterms:modified>
</cp:coreProperties>
</file>